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handoutMasterIdLst>
    <p:handoutMasterId r:id="rId7"/>
  </p:handoutMasterIdLst>
  <p:sldIdLst>
    <p:sldId id="412" r:id="rId2"/>
    <p:sldId id="491" r:id="rId3"/>
    <p:sldId id="501" r:id="rId4"/>
    <p:sldId id="503" r:id="rId5"/>
  </p:sldIdLst>
  <p:sldSz cx="9144000" cy="6858000" type="screen4x3"/>
  <p:notesSz cx="7010400" cy="9236075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303A"/>
    <a:srgbClr val="0F272F"/>
    <a:srgbClr val="000D36"/>
    <a:srgbClr val="A20000"/>
    <a:srgbClr val="740000"/>
    <a:srgbClr val="5E2788"/>
    <a:srgbClr val="D849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323" autoAdjust="0"/>
    <p:restoredTop sz="92399"/>
  </p:normalViewPr>
  <p:slideViewPr>
    <p:cSldViewPr showGuides="1">
      <p:cViewPr varScale="1">
        <p:scale>
          <a:sx n="69" d="100"/>
          <a:sy n="69" d="100"/>
        </p:scale>
        <p:origin x="166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845E95-D88E-4721-BDDB-B9CE885606C7}" type="datetimeFigureOut">
              <a:rPr lang="es-ES" smtClean="0"/>
              <a:t>17/02/2021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38" y="8772669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65BFF3-EDC1-4E98-8F53-215EFDE7C4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4574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36A2B8-34BE-7447-920B-ED60CCDD523A}" type="datetimeFigureOut">
              <a:rPr lang="es-ES_tradnl" smtClean="0"/>
              <a:t>17/02/2021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27163" y="1154113"/>
            <a:ext cx="4156075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E4A05B-5D4E-244C-BB35-77CC98FFB78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55961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988B4-1B0D-47ED-B801-76527CED3471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17/02/2021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D8709-22F4-407C-9714-3419CFDD011A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637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988B4-1B0D-47ED-B801-76527CED3471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17/02/2021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D8709-22F4-407C-9714-3419CFDD011A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980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988B4-1B0D-47ED-B801-76527CED3471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17/02/2021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D8709-22F4-407C-9714-3419CFDD011A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553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988B4-1B0D-47ED-B801-76527CED3471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17/02/2021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D8709-22F4-407C-9714-3419CFDD011A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258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988B4-1B0D-47ED-B801-76527CED3471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17/02/2021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D8709-22F4-407C-9714-3419CFDD011A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680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988B4-1B0D-47ED-B801-76527CED3471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17/02/2021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D8709-22F4-407C-9714-3419CFDD011A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290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988B4-1B0D-47ED-B801-76527CED3471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17/02/2021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D8709-22F4-407C-9714-3419CFDD011A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2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988B4-1B0D-47ED-B801-76527CED3471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17/02/2021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D8709-22F4-407C-9714-3419CFDD011A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613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988B4-1B0D-47ED-B801-76527CED3471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17/02/2021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D8709-22F4-407C-9714-3419CFDD011A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699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988B4-1B0D-47ED-B801-76527CED3471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17/02/2021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D8709-22F4-407C-9714-3419CFDD011A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532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988B4-1B0D-47ED-B801-76527CED3471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17/02/2021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D8709-22F4-407C-9714-3419CFDD011A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143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988B4-1B0D-47ED-B801-76527CED3471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17/02/2021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D8709-22F4-407C-9714-3419CFDD011A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416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1BADF791-6A51-42C2-AD80-B83DB80B4C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629176"/>
            <a:ext cx="6768000" cy="3384000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xmlns="" id="{A0CD1510-21DC-4CB4-91A8-BA998CAB36D1}"/>
              </a:ext>
            </a:extLst>
          </p:cNvPr>
          <p:cNvSpPr/>
          <p:nvPr/>
        </p:nvSpPr>
        <p:spPr>
          <a:xfrm>
            <a:off x="179512" y="0"/>
            <a:ext cx="2304256" cy="620688"/>
          </a:xfrm>
          <a:prstGeom prst="rect">
            <a:avLst/>
          </a:prstGeom>
          <a:solidFill>
            <a:srgbClr val="1230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C156C35D-3B28-46C5-A729-01D056431EE7}"/>
              </a:ext>
            </a:extLst>
          </p:cNvPr>
          <p:cNvSpPr txBox="1"/>
          <p:nvPr/>
        </p:nvSpPr>
        <p:spPr>
          <a:xfrm>
            <a:off x="1475656" y="116632"/>
            <a:ext cx="62781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>
                <a:solidFill>
                  <a:schemeClr val="bg1"/>
                </a:solidFill>
              </a:rPr>
              <a:t>Consejo Técnico Escolar de la Educación Superior</a:t>
            </a:r>
            <a:endParaRPr lang="es-MX" sz="2400" dirty="0">
              <a:solidFill>
                <a:schemeClr val="bg1"/>
              </a:solidFill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CFC6B104-FEE5-460C-A66D-A607D881D58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04810"/>
            <a:ext cx="736354" cy="473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967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3648" y="1556792"/>
            <a:ext cx="5472608" cy="1325563"/>
          </a:xfrm>
        </p:spPr>
        <p:txBody>
          <a:bodyPr/>
          <a:lstStyle/>
          <a:p>
            <a:r>
              <a:rPr lang="es-MX" b="1" dirty="0">
                <a:solidFill>
                  <a:srgbClr val="000000"/>
                </a:solidFill>
              </a:rPr>
              <a:t>Normalidad M</a:t>
            </a:r>
            <a:r>
              <a:rPr lang="es-ES" b="1" dirty="0" err="1">
                <a:solidFill>
                  <a:srgbClr val="000000"/>
                </a:solidFill>
              </a:rPr>
              <a:t>ínima</a:t>
            </a:r>
            <a:r>
              <a:rPr lang="es-MX" dirty="0">
                <a:solidFill>
                  <a:srgbClr val="000000"/>
                </a:solidFill>
              </a:rPr>
              <a:t/>
            </a:r>
            <a:br>
              <a:rPr lang="es-MX" dirty="0">
                <a:solidFill>
                  <a:srgbClr val="000000"/>
                </a:solidFill>
              </a:rPr>
            </a:br>
            <a:endParaRPr lang="es-MX" dirty="0"/>
          </a:p>
        </p:txBody>
      </p:sp>
      <p:sp>
        <p:nvSpPr>
          <p:cNvPr id="4" name="1 CuadroTexto"/>
          <p:cNvSpPr txBox="1">
            <a:spLocks/>
          </p:cNvSpPr>
          <p:nvPr/>
        </p:nvSpPr>
        <p:spPr>
          <a:xfrm>
            <a:off x="683568" y="2139957"/>
            <a:ext cx="6552728" cy="275152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MX" sz="2400" i="1" dirty="0"/>
          </a:p>
          <a:p>
            <a:endParaRPr lang="es-MX" sz="2400" i="1" dirty="0"/>
          </a:p>
          <a:p>
            <a:pPr algn="just"/>
            <a:r>
              <a:rPr lang="es-MX" sz="2400" dirty="0"/>
              <a:t>Constituyen  las condiciones indispensables que deben cumplirse en cada IES para el buen desempeño del servicio educativo y el logro de los aprendizajes de sus estudiantes.</a:t>
            </a:r>
          </a:p>
          <a:p>
            <a:endParaRPr lang="es-MX" sz="2400" i="1" dirty="0"/>
          </a:p>
          <a:p>
            <a:endParaRPr lang="es-MX" sz="2400" b="1" dirty="0">
              <a:solidFill>
                <a:srgbClr val="A20000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187624" y="4149080"/>
            <a:ext cx="644658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endParaRPr lang="es-ES" sz="2000" dirty="0">
              <a:solidFill>
                <a:schemeClr val="accent2">
                  <a:lumMod val="75000"/>
                </a:schemeClr>
              </a:solidFill>
              <a:latin typeface="Eurostile" charset="0"/>
              <a:ea typeface="Eurostile" charset="0"/>
              <a:cs typeface="Eurostile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es-ES" sz="2000" dirty="0">
                <a:solidFill>
                  <a:schemeClr val="accent2">
                    <a:lumMod val="75000"/>
                  </a:schemeClr>
                </a:solidFill>
              </a:rPr>
              <a:t>Porcentaje de cumplimiento de programas de estudio</a:t>
            </a:r>
          </a:p>
          <a:p>
            <a:pPr marL="342900" indent="-342900">
              <a:buFont typeface="Arial" charset="0"/>
              <a:buChar char="•"/>
            </a:pPr>
            <a:r>
              <a:rPr lang="es-ES" sz="2000" dirty="0">
                <a:solidFill>
                  <a:srgbClr val="FF0000"/>
                </a:solidFill>
              </a:rPr>
              <a:t>Porcentaje de puntualidad del personal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xmlns="" id="{9FB0DE07-54BF-4397-82FA-58DA131D7744}"/>
              </a:ext>
            </a:extLst>
          </p:cNvPr>
          <p:cNvSpPr/>
          <p:nvPr/>
        </p:nvSpPr>
        <p:spPr>
          <a:xfrm>
            <a:off x="179512" y="0"/>
            <a:ext cx="2304256" cy="620688"/>
          </a:xfrm>
          <a:prstGeom prst="rect">
            <a:avLst/>
          </a:prstGeom>
          <a:solidFill>
            <a:srgbClr val="1230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0CFB938E-F751-4B68-A13C-8EC3FB04420C}"/>
              </a:ext>
            </a:extLst>
          </p:cNvPr>
          <p:cNvSpPr txBox="1"/>
          <p:nvPr/>
        </p:nvSpPr>
        <p:spPr>
          <a:xfrm>
            <a:off x="1475656" y="116632"/>
            <a:ext cx="62781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>
                <a:solidFill>
                  <a:schemeClr val="bg1"/>
                </a:solidFill>
              </a:rPr>
              <a:t>Consejo Técnico Escolar de la Educación Superior</a:t>
            </a:r>
            <a:endParaRPr lang="es-MX" sz="2400" dirty="0">
              <a:solidFill>
                <a:schemeClr val="bg1"/>
              </a:solidFill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627D7CD9-7068-4B2A-B9A9-FF56BBDDE19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04810"/>
            <a:ext cx="736354" cy="473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310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xmlns="" id="{3C1AE380-962A-43C2-96BE-2CA98FC00530}"/>
              </a:ext>
            </a:extLst>
          </p:cNvPr>
          <p:cNvSpPr/>
          <p:nvPr/>
        </p:nvSpPr>
        <p:spPr>
          <a:xfrm>
            <a:off x="179512" y="0"/>
            <a:ext cx="2304256" cy="620688"/>
          </a:xfrm>
          <a:prstGeom prst="rect">
            <a:avLst/>
          </a:prstGeom>
          <a:solidFill>
            <a:srgbClr val="1230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46CD6D16-E0C7-4B3E-8766-C9A7B6C07F2F}"/>
              </a:ext>
            </a:extLst>
          </p:cNvPr>
          <p:cNvSpPr txBox="1"/>
          <p:nvPr/>
        </p:nvSpPr>
        <p:spPr>
          <a:xfrm>
            <a:off x="1475656" y="116632"/>
            <a:ext cx="62781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>
                <a:solidFill>
                  <a:schemeClr val="bg1"/>
                </a:solidFill>
              </a:rPr>
              <a:t>Consejo Técnico Escolar de la Educación Superior</a:t>
            </a:r>
            <a:endParaRPr lang="es-MX" sz="2400" dirty="0">
              <a:solidFill>
                <a:schemeClr val="bg1"/>
              </a:solidFill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CAA711BA-4BC4-437D-AAD0-3062C487812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04810"/>
            <a:ext cx="736354" cy="473487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952533E6-B1B7-42B4-9654-0DB8A5439146}"/>
              </a:ext>
            </a:extLst>
          </p:cNvPr>
          <p:cNvSpPr txBox="1"/>
          <p:nvPr/>
        </p:nvSpPr>
        <p:spPr>
          <a:xfrm>
            <a:off x="675409" y="1124744"/>
            <a:ext cx="79290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b="1" dirty="0">
                <a:solidFill>
                  <a:srgbClr val="C00000"/>
                </a:solidFill>
                <a:latin typeface="Californian FB" panose="0207040306080B030204" pitchFamily="18" charset="0"/>
                <a:cs typeface="Arial" panose="020B0604020202020204" pitchFamily="34" charset="0"/>
              </a:rPr>
              <a:t>Indicador</a:t>
            </a:r>
            <a:r>
              <a:rPr lang="es-ES" sz="2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Porcentaje de cumplimiento del plan de trabajo semanal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xmlns="" id="{F6A410A7-A3F5-4B85-A8D0-40EE7A95645E}"/>
              </a:ext>
            </a:extLst>
          </p:cNvPr>
          <p:cNvSpPr txBox="1"/>
          <p:nvPr/>
        </p:nvSpPr>
        <p:spPr>
          <a:xfrm>
            <a:off x="683568" y="2060848"/>
            <a:ext cx="407194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200" b="1" dirty="0">
                <a:solidFill>
                  <a:srgbClr val="C00000"/>
                </a:solidFill>
                <a:latin typeface="Californian FB" panose="0207040306080B030204" pitchFamily="18" charset="0"/>
                <a:cs typeface="Arial" panose="020B0604020202020204" pitchFamily="34" charset="0"/>
              </a:rPr>
              <a:t>Valor inicial 2020-2021:</a:t>
            </a:r>
            <a:r>
              <a:rPr lang="es-ES" sz="2200" dirty="0">
                <a:latin typeface="Arial" panose="020B0604020202020204" pitchFamily="34" charset="0"/>
                <a:cs typeface="Arial" panose="020B0604020202020204" pitchFamily="34" charset="0"/>
              </a:rPr>
              <a:t> 81.61%</a:t>
            </a:r>
            <a:endParaRPr lang="es-MX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xmlns="" id="{30AF710F-2736-4EF8-BD60-3F629E587D79}"/>
              </a:ext>
            </a:extLst>
          </p:cNvPr>
          <p:cNvSpPr txBox="1"/>
          <p:nvPr/>
        </p:nvSpPr>
        <p:spPr>
          <a:xfrm>
            <a:off x="690815" y="2776967"/>
            <a:ext cx="7913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b="1" dirty="0">
                <a:solidFill>
                  <a:srgbClr val="C00000"/>
                </a:solidFill>
                <a:latin typeface="Californian FB" panose="0207040306080B030204" pitchFamily="18" charset="0"/>
                <a:cs typeface="Arial" panose="020B0604020202020204" pitchFamily="34" charset="0"/>
              </a:rPr>
              <a:t>Objetivo:</a:t>
            </a:r>
            <a:r>
              <a:rPr lang="es-E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200" dirty="0">
                <a:solidFill>
                  <a:srgbClr val="000000"/>
                </a:solidFill>
                <a:latin typeface="Arial" panose="020B0604020202020204" pitchFamily="34" charset="0"/>
              </a:rPr>
              <a:t>Incrementar el porcentaje de cumplimiento del plan de trabajo semanal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xmlns="" id="{AFEF79F3-2484-46C8-BF8A-8D473E7F7E9B}"/>
              </a:ext>
            </a:extLst>
          </p:cNvPr>
          <p:cNvSpPr txBox="1"/>
          <p:nvPr/>
        </p:nvSpPr>
        <p:spPr>
          <a:xfrm>
            <a:off x="683568" y="3933056"/>
            <a:ext cx="1800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b="1" dirty="0">
                <a:solidFill>
                  <a:srgbClr val="C00000"/>
                </a:solidFill>
                <a:latin typeface="Californian FB" panose="0207040306080B030204" pitchFamily="18" charset="0"/>
                <a:cs typeface="Arial" panose="020B0604020202020204" pitchFamily="34" charset="0"/>
              </a:rPr>
              <a:t>Meta:</a:t>
            </a:r>
            <a:r>
              <a:rPr lang="es-ES" sz="2200" dirty="0">
                <a:latin typeface="Arial" panose="020B0604020202020204" pitchFamily="34" charset="0"/>
                <a:cs typeface="Arial" panose="020B0604020202020204" pitchFamily="34" charset="0"/>
              </a:rPr>
              <a:t> 95%</a:t>
            </a:r>
            <a:endParaRPr lang="es-ES" sz="22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xmlns="" id="{A44BD5DC-801D-4CC2-99CC-A84B75BD8677}"/>
              </a:ext>
            </a:extLst>
          </p:cNvPr>
          <p:cNvSpPr txBox="1"/>
          <p:nvPr/>
        </p:nvSpPr>
        <p:spPr>
          <a:xfrm>
            <a:off x="683568" y="4654297"/>
            <a:ext cx="49685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b="1" dirty="0">
                <a:solidFill>
                  <a:srgbClr val="C00000"/>
                </a:solidFill>
                <a:latin typeface="Californian FB" panose="0207040306080B030204" pitchFamily="18" charset="0"/>
                <a:cs typeface="Arial" panose="020B0604020202020204" pitchFamily="34" charset="0"/>
              </a:rPr>
              <a:t>Avance a enero de 2021:</a:t>
            </a:r>
            <a:r>
              <a:rPr lang="es-ES" sz="2200" dirty="0">
                <a:latin typeface="Arial" panose="020B0604020202020204" pitchFamily="34" charset="0"/>
                <a:cs typeface="Arial" panose="020B0604020202020204" pitchFamily="34" charset="0"/>
              </a:rPr>
              <a:t> 91.03%</a:t>
            </a:r>
            <a:endParaRPr lang="es-ES" sz="22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xmlns="" id="{82F10D19-55D4-4E12-940B-F2ACC5D1EE51}"/>
              </a:ext>
            </a:extLst>
          </p:cNvPr>
          <p:cNvSpPr txBox="1"/>
          <p:nvPr/>
        </p:nvSpPr>
        <p:spPr>
          <a:xfrm>
            <a:off x="683568" y="5373216"/>
            <a:ext cx="64807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b="1" dirty="0">
                <a:solidFill>
                  <a:srgbClr val="C00000"/>
                </a:solidFill>
                <a:latin typeface="Californian FB" panose="0207040306080B030204" pitchFamily="18" charset="0"/>
                <a:cs typeface="Arial" panose="020B0604020202020204" pitchFamily="34" charset="0"/>
              </a:rPr>
              <a:t>Evidencias:</a:t>
            </a:r>
            <a:r>
              <a:rPr lang="es-ES" sz="2200" dirty="0">
                <a:latin typeface="Arial" panose="020B0604020202020204" pitchFamily="34" charset="0"/>
                <a:cs typeface="Arial" panose="020B0604020202020204" pitchFamily="34" charset="0"/>
              </a:rPr>
              <a:t> Reportes del plan de trabajo semanal</a:t>
            </a:r>
            <a:endParaRPr lang="es-ES" sz="22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81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1BADF791-6A51-42C2-AD80-B83DB80B4C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629176"/>
            <a:ext cx="6768000" cy="3384000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xmlns="" id="{A0CD1510-21DC-4CB4-91A8-BA998CAB36D1}"/>
              </a:ext>
            </a:extLst>
          </p:cNvPr>
          <p:cNvSpPr/>
          <p:nvPr/>
        </p:nvSpPr>
        <p:spPr>
          <a:xfrm>
            <a:off x="179512" y="0"/>
            <a:ext cx="2304256" cy="620688"/>
          </a:xfrm>
          <a:prstGeom prst="rect">
            <a:avLst/>
          </a:prstGeom>
          <a:solidFill>
            <a:srgbClr val="1230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C156C35D-3B28-46C5-A729-01D056431EE7}"/>
              </a:ext>
            </a:extLst>
          </p:cNvPr>
          <p:cNvSpPr txBox="1"/>
          <p:nvPr/>
        </p:nvSpPr>
        <p:spPr>
          <a:xfrm>
            <a:off x="1475656" y="116632"/>
            <a:ext cx="62781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>
                <a:solidFill>
                  <a:schemeClr val="bg1"/>
                </a:solidFill>
              </a:rPr>
              <a:t>Consejo Técnico Escolar de la Educación Superior</a:t>
            </a:r>
            <a:endParaRPr lang="es-MX" sz="2400" dirty="0">
              <a:solidFill>
                <a:schemeClr val="bg1"/>
              </a:solidFill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CFC6B104-FEE5-460C-A66D-A607D881D58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04810"/>
            <a:ext cx="736354" cy="473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7429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16803</TotalTime>
  <Words>97</Words>
  <Application>Microsoft Office PowerPoint</Application>
  <PresentationFormat>Presentación en pantalla (4:3)</PresentationFormat>
  <Paragraphs>17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Californian FB</vt:lpstr>
      <vt:lpstr>Eurostile</vt:lpstr>
      <vt:lpstr>Tema de Office</vt:lpstr>
      <vt:lpstr>Presentación de PowerPoint</vt:lpstr>
      <vt:lpstr>Normalidad Mínima 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cesar</dc:creator>
  <cp:lastModifiedBy>Lupita</cp:lastModifiedBy>
  <cp:revision>387</cp:revision>
  <cp:lastPrinted>2020-01-30T21:56:23Z</cp:lastPrinted>
  <dcterms:created xsi:type="dcterms:W3CDTF">2014-10-16T23:29:38Z</dcterms:created>
  <dcterms:modified xsi:type="dcterms:W3CDTF">2021-02-17T17:52:23Z</dcterms:modified>
</cp:coreProperties>
</file>